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B22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48640" y="2651760"/>
            <a:ext cx="1097280" cy="73152"/>
          </a:xfrm>
          <a:prstGeom prst="rect">
            <a:avLst/>
          </a:prstGeom>
          <a:solidFill>
            <a:srgbClr val="C241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834640"/>
            <a:ext cx="109728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4400" b="1">
                <a:solidFill>
                  <a:srgbClr val="FFFFFF"/>
                </a:solidFill>
                <a:latin typeface="Calibri"/>
              </a:rPr>
              <a:t>{{account.name}}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3840480"/>
            <a:ext cx="10972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 b="0">
                <a:solidFill>
                  <a:srgbClr val="C9D1DB"/>
                </a:solidFill>
                <a:latin typeface="Calibri"/>
              </a:rPr>
              <a:t>Account review  ·  {{date:MMMM yyyy}}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035040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0">
                <a:solidFill>
                  <a:srgbClr val="9AA5B3"/>
                </a:solidFill>
                <a:latin typeface="Calibri"/>
              </a:rPr>
              <a:t>Prepared by {{account.ownerid}}  ·  [Your company]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C241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320040"/>
            <a:ext cx="10972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C2410C"/>
                </a:solidFill>
                <a:latin typeface="Calibri"/>
              </a:rPr>
              <a:t>WHERE WE ARE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6400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000" b="1">
                <a:solidFill>
                  <a:srgbClr val="1B222E"/>
                </a:solidFill>
                <a:latin typeface="Calibri"/>
              </a:rPr>
              <a:t>Account snapshot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355080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00" b="0">
                <a:solidFill>
                  <a:srgbClr val="6B7480"/>
                </a:solidFill>
                <a:latin typeface="Calibri"/>
              </a:rPr>
              <a:t>[Your company]  ·  {{account.name}}  ·  {{date:MMMM yyyy}}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548640" y="1554480"/>
          <a:ext cx="6400800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4560"/>
                <a:gridCol w="4206240"/>
              </a:tblGrid>
              <a:tr h="457200">
                <a:tc>
                  <a:txBody>
                    <a:bodyPr/>
                    <a:lstStyle/>
                    <a:p>
                      <a:r>
                        <a:rPr sz="1400" b="0">
                          <a:solidFill>
                            <a:srgbClr val="6B7480"/>
                          </a:solidFill>
                          <a:latin typeface="Calibri"/>
                        </a:rPr>
                        <a:t>Account number</a:t>
                      </a:r>
                    </a:p>
                  </a:txBody>
                  <a:tcPr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00" b="1">
                          <a:solidFill>
                            <a:srgbClr val="1B222E"/>
                          </a:solidFill>
                          <a:latin typeface="Calibri"/>
                        </a:rPr>
                        <a:t>{{account.accountnumber}}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sz="1400" b="0">
                          <a:solidFill>
                            <a:srgbClr val="6B7480"/>
                          </a:solidFill>
                          <a:latin typeface="Calibri"/>
                        </a:rPr>
                        <a:t>Industry</a:t>
                      </a:r>
                    </a:p>
                  </a:txBody>
                  <a:tcPr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00" b="1">
                          <a:solidFill>
                            <a:srgbClr val="1B222E"/>
                          </a:solidFill>
                          <a:latin typeface="Calibri"/>
                        </a:rPr>
                        <a:t>{{account.industrycode}}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sz="1400" b="0">
                          <a:solidFill>
                            <a:srgbClr val="6B7480"/>
                          </a:solidFill>
                          <a:latin typeface="Calibri"/>
                        </a:rPr>
                        <a:t>Annual revenue</a:t>
                      </a:r>
                    </a:p>
                  </a:txBody>
                  <a:tcPr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00" b="1">
                          <a:solidFill>
                            <a:srgbClr val="1B222E"/>
                          </a:solidFill>
                          <a:latin typeface="Calibri"/>
                        </a:rPr>
                        <a:t>{{account.revenue}}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sz="1400" b="0">
                          <a:solidFill>
                            <a:srgbClr val="6B7480"/>
                          </a:solidFill>
                          <a:latin typeface="Calibri"/>
                        </a:rPr>
                        <a:t>Employees</a:t>
                      </a:r>
                    </a:p>
                  </a:txBody>
                  <a:tcPr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00" b="1">
                          <a:solidFill>
                            <a:srgbClr val="1B222E"/>
                          </a:solidFill>
                          <a:latin typeface="Calibri"/>
                        </a:rPr>
                        <a:t>{{account.numberofemployees}}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sz="1400" b="0">
                          <a:solidFill>
                            <a:srgbClr val="6B7480"/>
                          </a:solidFill>
                          <a:latin typeface="Calibri"/>
                        </a:rPr>
                        <a:t>Primary contact</a:t>
                      </a:r>
                    </a:p>
                  </a:txBody>
                  <a:tcPr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00" b="1">
                          <a:solidFill>
                            <a:srgbClr val="1B222E"/>
                          </a:solidFill>
                          <a:latin typeface="Calibri"/>
                        </a:rPr>
                        <a:t>{{account.primarycontactid}}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sz="1400" b="0">
                          <a:solidFill>
                            <a:srgbClr val="6B7480"/>
                          </a:solidFill>
                          <a:latin typeface="Calibri"/>
                        </a:rPr>
                        <a:t>Phone</a:t>
                      </a:r>
                    </a:p>
                  </a:txBody>
                  <a:tcPr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00" b="1">
                          <a:solidFill>
                            <a:srgbClr val="1B222E"/>
                          </a:solidFill>
                          <a:latin typeface="Calibri"/>
                        </a:rPr>
                        <a:t>{{account.telephone1}}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sz="1400" b="0">
                          <a:solidFill>
                            <a:srgbClr val="6B7480"/>
                          </a:solidFill>
                          <a:latin typeface="Calibri"/>
                        </a:rPr>
                        <a:t>Website</a:t>
                      </a:r>
                    </a:p>
                  </a:txBody>
                  <a:tcPr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00" b="1">
                          <a:solidFill>
                            <a:srgbClr val="1B222E"/>
                          </a:solidFill>
                          <a:latin typeface="Calibri"/>
                        </a:rPr>
                        <a:t>{{account.websiteurl}}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sz="1400" b="0">
                          <a:solidFill>
                            <a:srgbClr val="6B7480"/>
                          </a:solidFill>
                          <a:latin typeface="Calibri"/>
                        </a:rPr>
                        <a:t>Relationship type</a:t>
                      </a:r>
                    </a:p>
                  </a:txBody>
                  <a:tcPr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00" b="1">
                          <a:solidFill>
                            <a:srgbClr val="1B222E"/>
                          </a:solidFill>
                          <a:latin typeface="Calibri"/>
                        </a:rPr>
                        <a:t>{{account.customertypecode}}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sz="1400" b="0">
                          <a:solidFill>
                            <a:srgbClr val="6B7480"/>
                          </a:solidFill>
                          <a:latin typeface="Calibri"/>
                        </a:rPr>
                        <a:t>Account owner</a:t>
                      </a:r>
                    </a:p>
                  </a:txBody>
                  <a:tcPr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00" b="1">
                          <a:solidFill>
                            <a:srgbClr val="1B222E"/>
                          </a:solidFill>
                          <a:latin typeface="Calibri"/>
                        </a:rPr>
                        <a:t>{{account.ownerid}}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315200" y="1554480"/>
            <a:ext cx="42976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C2410C"/>
                </a:solidFill>
                <a:latin typeface="Calibri"/>
              </a:rPr>
              <a:t>DESCRIPTION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0" y="1920240"/>
            <a:ext cx="4297680" cy="3200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>
                <a:solidFill>
                  <a:srgbClr val="1B222E"/>
                </a:solidFill>
                <a:latin typeface="Calibri"/>
              </a:rPr>
              <a:t>{{account.description}}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C241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320040"/>
            <a:ext cx="10972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C2410C"/>
                </a:solidFill>
                <a:latin typeface="Calibri"/>
              </a:rPr>
              <a:t>WHO WE WORK WITH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6400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000" b="1">
                <a:solidFill>
                  <a:srgbClr val="1B222E"/>
                </a:solidFill>
                <a:latin typeface="Calibri"/>
              </a:rPr>
              <a:t>Key contacts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355080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00" b="0">
                <a:solidFill>
                  <a:srgbClr val="6B7480"/>
                </a:solidFill>
                <a:latin typeface="Calibri"/>
              </a:rPr>
              <a:t>[Your company]  ·  {{account.name}}  ·  {{date:MMMM yyyy}}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548640" y="1554480"/>
          <a:ext cx="11064240" cy="82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834640"/>
                <a:gridCol w="3291840"/>
                <a:gridCol w="2194560"/>
              </a:tblGrid>
              <a:tr h="41148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Calibri"/>
                        </a:rPr>
                        <a:t>Name</a:t>
                      </a:r>
                    </a:p>
                  </a:txBody>
                  <a:tcPr>
                    <a:solidFill>
                      <a:srgbClr val="1B222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Calibri"/>
                        </a:rPr>
                        <a:t>Role</a:t>
                      </a:r>
                    </a:p>
                  </a:txBody>
                  <a:tcPr>
                    <a:solidFill>
                      <a:srgbClr val="1B222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Calibri"/>
                        </a:rPr>
                        <a:t>Email</a:t>
                      </a:r>
                    </a:p>
                  </a:txBody>
                  <a:tcPr>
                    <a:solidFill>
                      <a:srgbClr val="1B222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Calibri"/>
                        </a:rPr>
                        <a:t>Phone</a:t>
                      </a:r>
                    </a:p>
                  </a:txBody>
                  <a:tcPr>
                    <a:solidFill>
                      <a:srgbClr val="1B222E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r>
                        <a:rPr sz="1300">
                          <a:solidFill>
                            <a:srgbClr val="1B222E"/>
                          </a:solidFill>
                          <a:latin typeface="Calibri"/>
                        </a:rPr>
                        <a:t>{{#each account.contacts}}{{fullname}}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>
                          <a:solidFill>
                            <a:srgbClr val="1B222E"/>
                          </a:solidFill>
                          <a:latin typeface="Calibri"/>
                        </a:rPr>
                        <a:t>{{jobtitle}}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>
                          <a:solidFill>
                            <a:srgbClr val="1B222E"/>
                          </a:solidFill>
                          <a:latin typeface="Calibri"/>
                        </a:rPr>
                        <a:t>{{emailaddress1}}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>
                          <a:solidFill>
                            <a:srgbClr val="1B222E"/>
                          </a:solidFill>
                          <a:latin typeface="Calibri"/>
                        </a:rPr>
                        <a:t>{{telephone1}}{{/each}}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48640" y="5760720"/>
            <a:ext cx="10972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0">
                <a:solidFill>
                  <a:srgbClr val="6B7480"/>
                </a:solidFill>
                <a:latin typeface="Calibri"/>
              </a:rPr>
              <a:t>{{count:account.contacts}} contacts on the account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C241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320040"/>
            <a:ext cx="10972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C2410C"/>
                </a:solidFill>
                <a:latin typeface="Calibri"/>
              </a:rPr>
              <a:t>PIPELINE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6400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000" b="1">
                <a:solidFill>
                  <a:srgbClr val="1B222E"/>
                </a:solidFill>
                <a:latin typeface="Calibri"/>
              </a:rPr>
              <a:t>Open opportunities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355080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00" b="0">
                <a:solidFill>
                  <a:srgbClr val="6B7480"/>
                </a:solidFill>
                <a:latin typeface="Calibri"/>
              </a:rPr>
              <a:t>[Your company]  ·  {{account.name}}  ·  {{date:MMMM yyyy}}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548640" y="1554480"/>
          <a:ext cx="11064240" cy="82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31920"/>
                <a:gridCol w="1828800"/>
                <a:gridCol w="1554480"/>
                <a:gridCol w="1371600"/>
                <a:gridCol w="2377440"/>
              </a:tblGrid>
              <a:tr h="41148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Calibri"/>
                        </a:rPr>
                        <a:t>Opportunity</a:t>
                      </a:r>
                    </a:p>
                  </a:txBody>
                  <a:tcPr>
                    <a:solidFill>
                      <a:srgbClr val="1B222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Calibri"/>
                        </a:rPr>
                        <a:t>Est. revenue</a:t>
                      </a:r>
                    </a:p>
                  </a:txBody>
                  <a:tcPr>
                    <a:solidFill>
                      <a:srgbClr val="1B222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Calibri"/>
                        </a:rPr>
                        <a:t>Est. close</a:t>
                      </a:r>
                    </a:p>
                  </a:txBody>
                  <a:tcPr>
                    <a:solidFill>
                      <a:srgbClr val="1B222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Calibri"/>
                        </a:rPr>
                        <a:t>Probability</a:t>
                      </a:r>
                    </a:p>
                  </a:txBody>
                  <a:tcPr>
                    <a:solidFill>
                      <a:srgbClr val="1B222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Calibri"/>
                        </a:rPr>
                        <a:t>Stage</a:t>
                      </a:r>
                    </a:p>
                  </a:txBody>
                  <a:tcPr>
                    <a:solidFill>
                      <a:srgbClr val="1B222E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r>
                        <a:rPr sz="1300">
                          <a:solidFill>
                            <a:srgbClr val="1B222E"/>
                          </a:solidFill>
                          <a:latin typeface="Calibri"/>
                        </a:rPr>
                        <a:t>{{#each account.opportunities}}{{name}}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>
                          <a:solidFill>
                            <a:srgbClr val="1B222E"/>
                          </a:solidFill>
                          <a:latin typeface="Calibri"/>
                        </a:rPr>
                        <a:t>{{estimatedvalue}}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>
                          <a:solidFill>
                            <a:srgbClr val="1B222E"/>
                          </a:solidFill>
                          <a:latin typeface="Calibri"/>
                        </a:rPr>
                        <a:t>{{_raw.estimatedclosedate:MMM yyyy}}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>
                          <a:solidFill>
                            <a:srgbClr val="1B222E"/>
                          </a:solidFill>
                          <a:latin typeface="Calibri"/>
                        </a:rPr>
                        <a:t>{{closeprobability}}%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>
                          <a:solidFill>
                            <a:srgbClr val="1B222E"/>
                          </a:solidFill>
                          <a:latin typeface="Calibri"/>
                        </a:rPr>
                        <a:t>{{stepname}}{{/each}}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48640" y="5760720"/>
            <a:ext cx="10972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0">
                <a:solidFill>
                  <a:srgbClr val="6B7480"/>
                </a:solidFill>
                <a:latin typeface="Calibri"/>
              </a:rPr>
              <a:t>{{count:account.opportunities}} open opportunities  ·  {{sum:account.opportunities.estimatedvalue:N0}} total estimated revenue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C241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320040"/>
            <a:ext cx="10972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C2410C"/>
                </a:solidFill>
                <a:latin typeface="Calibri"/>
              </a:rPr>
              <a:t>AGREED ACTIONS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6400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000" b="1">
                <a:solidFill>
                  <a:srgbClr val="1B222E"/>
                </a:solidFill>
                <a:latin typeface="Calibri"/>
              </a:rPr>
              <a:t>Next steps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355080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00" b="0">
                <a:solidFill>
                  <a:srgbClr val="6B7480"/>
                </a:solidFill>
                <a:latin typeface="Calibri"/>
              </a:rPr>
              <a:t>[Your company]  ·  {{account.name}}  ·  {{date:MMMM yyyy}}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645920"/>
            <a:ext cx="1097280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800">
                <a:solidFill>
                  <a:srgbClr val="1B222E"/>
                </a:solidFill>
                <a:latin typeface="Calibri"/>
              </a:rPr>
              <a:t>•  [Action, owner, date]</a:t>
            </a:r>
          </a:p>
          <a:p>
            <a:pPr>
              <a:spcAft>
                <a:spcPts val="800"/>
              </a:spcAft>
            </a:pPr>
            <a:r>
              <a:rPr sz="1800">
                <a:solidFill>
                  <a:srgbClr val="1B222E"/>
                </a:solidFill>
                <a:latin typeface="Calibri"/>
              </a:rPr>
              <a:t>•  [Action, owner, date]</a:t>
            </a:r>
          </a:p>
          <a:p>
            <a:pPr>
              <a:spcAft>
                <a:spcPts val="800"/>
              </a:spcAft>
            </a:pPr>
            <a:r>
              <a:rPr sz="1800">
                <a:solidFill>
                  <a:srgbClr val="1B222E"/>
                </a:solidFill>
                <a:latin typeface="Calibri"/>
              </a:rPr>
              <a:t>•  [Action, owner, date]</a:t>
            </a:r>
          </a:p>
          <a:p>
            <a:pPr>
              <a:spcAft>
                <a:spcPts val="800"/>
              </a:spcAft>
            </a:pPr>
            <a:r>
              <a:rPr sz="1800">
                <a:solidFill>
                  <a:srgbClr val="1B222E"/>
                </a:solidFill>
                <a:latin typeface="Calibri"/>
              </a:rPr>
              <a:t>•  Next review with {{account.primarycontactid}}: [date]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