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2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2651760"/>
            <a:ext cx="1097280" cy="73152"/>
          </a:xfrm>
          <a:prstGeom prst="rect">
            <a:avLst/>
          </a:prstGeom>
          <a:solidFill>
            <a:srgbClr val="C241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834640"/>
            <a:ext cx="109728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400" b="1">
                <a:solidFill>
                  <a:srgbClr val="FFFFFF"/>
                </a:solidFill>
                <a:latin typeface="Calibri"/>
              </a:rPr>
              <a:t>{{account.name}}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840480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000" b="0">
                <a:solidFill>
                  <a:srgbClr val="C9D1DB"/>
                </a:solidFill>
                <a:latin typeface="Calibri"/>
              </a:rPr>
              <a:t>Account review  ·  {{date:MMMM yyyy}}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035040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9AA5B3"/>
                </a:solidFill>
                <a:latin typeface="Calibri"/>
              </a:rPr>
              <a:t>Prepared by {{account.ownerid}}  ·  [Your company]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C241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b="1">
                <a:solidFill>
                  <a:srgbClr val="C2410C"/>
                </a:solidFill>
                <a:latin typeface="Calibri"/>
              </a:rPr>
              <a:t>WHERE WE ARE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64008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>
                <a:solidFill>
                  <a:srgbClr val="1B222E"/>
                </a:solidFill>
                <a:latin typeface="Calibri"/>
              </a:rPr>
              <a:t>Account snapshot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550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0">
                <a:solidFill>
                  <a:srgbClr val="6B7480"/>
                </a:solidFill>
                <a:latin typeface="Calibri"/>
              </a:rPr>
              <a:t>[Your company]  ·  {{account.name}}  ·  {{date:MMMM yyyy}}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48640" y="1554480"/>
          <a:ext cx="64008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4206240"/>
              </a:tblGrid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Account number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{{account.accountnumber}}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Industry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{{account.industrycode}}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Annual revenue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{{account.revenue}}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Employees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{{account.numberofemployees}}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Primary contact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{{account.primarycontactid}}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Phone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{{account.telephone1}}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Website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{{account.websiteurl}}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Relationship type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{{account.customertypecode}}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sz="1400" b="0">
                          <a:solidFill>
                            <a:srgbClr val="6B7480"/>
                          </a:solidFill>
                          <a:latin typeface="Calibri"/>
                        </a:rPr>
                        <a:t>Account owner</a:t>
                      </a:r>
                    </a:p>
                  </a:txBody>
                  <a:tcPr>
                    <a:solidFill>
                      <a:srgbClr val="F3F4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00" b="1">
                          <a:solidFill>
                            <a:srgbClr val="1B222E"/>
                          </a:solidFill>
                          <a:latin typeface="Calibri"/>
                        </a:rPr>
                        <a:t>{{account.ownerid}}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0" y="1554480"/>
            <a:ext cx="4297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b="1">
                <a:solidFill>
                  <a:srgbClr val="C2410C"/>
                </a:solidFill>
                <a:latin typeface="Calibri"/>
              </a:rPr>
              <a:t>DESCRIPTION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0" y="1920240"/>
            <a:ext cx="429768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 b="0">
                <a:solidFill>
                  <a:srgbClr val="1B222E"/>
                </a:solidFill>
                <a:latin typeface="Calibri"/>
              </a:rPr>
              <a:t>{{account.description}}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C241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b="1">
                <a:solidFill>
                  <a:srgbClr val="C2410C"/>
                </a:solidFill>
                <a:latin typeface="Calibri"/>
              </a:rPr>
              <a:t>WHO WE WORK WITH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64008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>
                <a:solidFill>
                  <a:srgbClr val="1B222E"/>
                </a:solidFill>
                <a:latin typeface="Calibri"/>
              </a:rPr>
              <a:t>Key contacts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550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0">
                <a:solidFill>
                  <a:srgbClr val="6B7480"/>
                </a:solidFill>
                <a:latin typeface="Calibri"/>
              </a:rPr>
              <a:t>[Your company]  ·  {{account.name}}  ·  {{date:MMMM yyyy}}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48640" y="1554480"/>
          <a:ext cx="1106424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834640"/>
                <a:gridCol w="3291840"/>
                <a:gridCol w="2194560"/>
              </a:tblGrid>
              <a:tr h="41148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Name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Role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Email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Phone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{{#each account.contacts}}{{fullname}}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{{jobtitle}}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{{emailaddress1}}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{{telephone1}}{{/each}}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8640" y="576072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6B7480"/>
                </a:solidFill>
                <a:latin typeface="Calibri"/>
              </a:rPr>
              <a:t>{{count:account.contacts}} contacts on the account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C241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b="1">
                <a:solidFill>
                  <a:srgbClr val="C2410C"/>
                </a:solidFill>
                <a:latin typeface="Calibri"/>
              </a:rPr>
              <a:t>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64008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>
                <a:solidFill>
                  <a:srgbClr val="1B222E"/>
                </a:solidFill>
                <a:latin typeface="Calibri"/>
              </a:rPr>
              <a:t>Open opportunities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550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0">
                <a:solidFill>
                  <a:srgbClr val="6B7480"/>
                </a:solidFill>
                <a:latin typeface="Calibri"/>
              </a:rPr>
              <a:t>[Your company]  ·  {{account.name}}  ·  {{date:MMMM yyyy}}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48640" y="1554480"/>
          <a:ext cx="1106424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1920"/>
                <a:gridCol w="1828800"/>
                <a:gridCol w="1554480"/>
                <a:gridCol w="1371600"/>
                <a:gridCol w="2377440"/>
              </a:tblGrid>
              <a:tr h="41148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Opportunity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Est. revenue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Est. close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Probability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Calibri"/>
                        </a:rPr>
                        <a:t>Stage</a:t>
                      </a:r>
                    </a:p>
                  </a:txBody>
                  <a:tcPr>
                    <a:solidFill>
                      <a:srgbClr val="1B222E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{{#each account.opportunities}}{{name}}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{{estimatedvalue}}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{{_raw.estimatedclosedate:MMM yyyy}}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{{closeprobability}}%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>
                          <a:solidFill>
                            <a:srgbClr val="1B222E"/>
                          </a:solidFill>
                          <a:latin typeface="Calibri"/>
                        </a:rPr>
                        <a:t>{{stepname}}{{/each}}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8640" y="576072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0">
                <a:solidFill>
                  <a:srgbClr val="6B7480"/>
                </a:solidFill>
                <a:latin typeface="Calibri"/>
              </a:rPr>
              <a:t>{{count:account.opportunities}} open opportunities  ·  {{sum:account.opportunities.estimatedvalue:N0}} total estimated revenue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C241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b="1">
                <a:solidFill>
                  <a:srgbClr val="C2410C"/>
                </a:solidFill>
                <a:latin typeface="Calibri"/>
              </a:rPr>
              <a:t>AGREED ACTIONS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64008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>
                <a:solidFill>
                  <a:srgbClr val="1B222E"/>
                </a:solidFill>
                <a:latin typeface="Calibri"/>
              </a:rPr>
              <a:t>Next steps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6355080"/>
            <a:ext cx="10972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0">
                <a:solidFill>
                  <a:srgbClr val="6B7480"/>
                </a:solidFill>
                <a:latin typeface="Calibri"/>
              </a:rPr>
              <a:t>[Your company]  ·  {{account.name}}  ·  {{date:MMMM yyyy}}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645920"/>
            <a:ext cx="109728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800">
                <a:solidFill>
                  <a:srgbClr val="1B222E"/>
                </a:solidFill>
                <a:latin typeface="Calibri"/>
              </a:rPr>
              <a:t>•  [Action, owner, date]</a:t>
            </a:r>
          </a:p>
          <a:p>
            <a:pPr>
              <a:spcAft>
                <a:spcPts val="800"/>
              </a:spcAft>
            </a:pPr>
            <a:r>
              <a:rPr sz="1800">
                <a:solidFill>
                  <a:srgbClr val="1B222E"/>
                </a:solidFill>
                <a:latin typeface="Calibri"/>
              </a:rPr>
              <a:t>•  [Action, owner, date]</a:t>
            </a:r>
          </a:p>
          <a:p>
            <a:pPr>
              <a:spcAft>
                <a:spcPts val="800"/>
              </a:spcAft>
            </a:pPr>
            <a:r>
              <a:rPr sz="1800">
                <a:solidFill>
                  <a:srgbClr val="1B222E"/>
                </a:solidFill>
                <a:latin typeface="Calibri"/>
              </a:rPr>
              <a:t>•  [Action, owner, date]</a:t>
            </a:r>
          </a:p>
          <a:p>
            <a:pPr>
              <a:spcAft>
                <a:spcPts val="800"/>
              </a:spcAft>
            </a:pPr>
            <a:r>
              <a:rPr sz="1800">
                <a:solidFill>
                  <a:srgbClr val="1B222E"/>
                </a:solidFill>
                <a:latin typeface="Calibri"/>
              </a:rPr>
              <a:t>•  Next review with {{account.primarycontactid}}: [date]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